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2" r:id="rId9"/>
    <p:sldId id="260"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2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
        <p:nvSpPr>
          <p:cNvPr id="7" name="TextBox 6"/>
          <p:cNvSpPr txBox="1"/>
          <p:nvPr userDrawn="1"/>
        </p:nvSpPr>
        <p:spPr>
          <a:xfrm>
            <a:off x="381000" y="6324600"/>
            <a:ext cx="4213654" cy="369332"/>
          </a:xfrm>
          <a:prstGeom prst="rect">
            <a:avLst/>
          </a:prstGeom>
          <a:noFill/>
        </p:spPr>
        <p:txBody>
          <a:bodyPr wrap="none" rtlCol="0">
            <a:spAutoFit/>
          </a:bodyPr>
          <a:lstStyle/>
          <a:p>
            <a:r>
              <a:rPr lang="en-US" dirty="0" smtClean="0"/>
              <a:t>Administrative </a:t>
            </a:r>
            <a:r>
              <a:rPr lang="en-US" dirty="0" smtClean="0"/>
              <a:t>Law – Professor David Thaw</a:t>
            </a:r>
            <a:endParaRPr lang="en-US" dirty="0"/>
          </a:p>
        </p:txBody>
      </p:sp>
      <p:sp>
        <p:nvSpPr>
          <p:cNvPr id="8" name="TextBox 7"/>
          <p:cNvSpPr txBox="1"/>
          <p:nvPr userDrawn="1"/>
        </p:nvSpPr>
        <p:spPr>
          <a:xfrm>
            <a:off x="5562600" y="6324600"/>
            <a:ext cx="1661096" cy="369332"/>
          </a:xfrm>
          <a:prstGeom prst="rect">
            <a:avLst/>
          </a:prstGeom>
          <a:noFill/>
        </p:spPr>
        <p:txBody>
          <a:bodyPr wrap="none" rtlCol="0">
            <a:spAutoFit/>
          </a:bodyPr>
          <a:lstStyle/>
          <a:p>
            <a:r>
              <a:rPr lang="en-US" dirty="0" smtClean="0"/>
              <a:t>Part 1</a:t>
            </a:r>
            <a:r>
              <a:rPr lang="en-US" baseline="0" dirty="0" smtClean="0"/>
              <a:t> Lecture 1</a:t>
            </a:r>
            <a:endParaRPr lang="en-US" dirty="0"/>
          </a:p>
        </p:txBody>
      </p:sp>
      <p:sp>
        <p:nvSpPr>
          <p:cNvPr id="9" name="TextBox 8"/>
          <p:cNvSpPr txBox="1"/>
          <p:nvPr userDrawn="1"/>
        </p:nvSpPr>
        <p:spPr>
          <a:xfrm>
            <a:off x="7543800" y="6336268"/>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Part 1:  The American Federalist Republic</a:t>
            </a:r>
          </a:p>
          <a:p>
            <a:r>
              <a:rPr lang="en-US" dirty="0" smtClean="0"/>
              <a:t>Lecture 1:  The Constitution and the Structure of Government</a:t>
            </a:r>
            <a:endParaRPr lang="en-US" dirty="0"/>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on Government</a:t>
            </a:r>
            <a:endParaRPr lang="en-US" dirty="0"/>
          </a:p>
        </p:txBody>
      </p:sp>
      <p:sp>
        <p:nvSpPr>
          <p:cNvPr id="3" name="Content Placeholder 2"/>
          <p:cNvSpPr>
            <a:spLocks noGrp="1"/>
          </p:cNvSpPr>
          <p:nvPr>
            <p:ph idx="1"/>
          </p:nvPr>
        </p:nvSpPr>
        <p:spPr/>
        <p:txBody>
          <a:bodyPr>
            <a:normAutofit lnSpcReduction="10000"/>
          </a:bodyPr>
          <a:lstStyle/>
          <a:p>
            <a:r>
              <a:rPr lang="en-US" dirty="0" smtClean="0"/>
              <a:t>Limitations on the power of government entities:</a:t>
            </a:r>
          </a:p>
          <a:p>
            <a:pPr lvl="1"/>
            <a:r>
              <a:rPr lang="en-US" dirty="0" smtClean="0"/>
              <a:t>Federal Power:</a:t>
            </a:r>
          </a:p>
          <a:p>
            <a:pPr lvl="2"/>
            <a:r>
              <a:rPr lang="en-US" dirty="0" smtClean="0"/>
              <a:t>Enumerated powers </a:t>
            </a:r>
            <a:r>
              <a:rPr lang="en-US" u="sng" dirty="0" smtClean="0"/>
              <a:t>only</a:t>
            </a:r>
            <a:endParaRPr lang="en-US" dirty="0" smtClean="0"/>
          </a:p>
          <a:p>
            <a:pPr lvl="2"/>
            <a:r>
              <a:rPr lang="en-US" dirty="0" smtClean="0"/>
              <a:t>Additionally limited by the </a:t>
            </a:r>
            <a:r>
              <a:rPr lang="en-US" dirty="0" smtClean="0"/>
              <a:t>Amendments</a:t>
            </a:r>
            <a:endParaRPr lang="en-US" dirty="0"/>
          </a:p>
          <a:p>
            <a:pPr lvl="1"/>
            <a:r>
              <a:rPr lang="en-US" dirty="0" smtClean="0"/>
              <a:t>Congress *can* </a:t>
            </a:r>
            <a:r>
              <a:rPr lang="en-US" i="1" dirty="0" smtClean="0"/>
              <a:t>delegate</a:t>
            </a:r>
            <a:r>
              <a:rPr lang="en-US" dirty="0" smtClean="0"/>
              <a:t> some of its power to an </a:t>
            </a:r>
            <a:r>
              <a:rPr lang="en-US" i="1" dirty="0" smtClean="0"/>
              <a:t>agency</a:t>
            </a:r>
            <a:r>
              <a:rPr lang="en-US" dirty="0" smtClean="0"/>
              <a:t>, but only within certain limitations</a:t>
            </a:r>
          </a:p>
          <a:p>
            <a:r>
              <a:rPr lang="en-US" dirty="0" smtClean="0"/>
              <a:t>Administrative Law is about those limitations, and about how agencies function to accommodate those limitations</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 Constitution</a:t>
            </a:r>
            <a:endParaRPr lang="en-US" dirty="0"/>
          </a:p>
        </p:txBody>
      </p:sp>
      <p:sp>
        <p:nvSpPr>
          <p:cNvPr id="3" name="Content Placeholder 2"/>
          <p:cNvSpPr>
            <a:spLocks noGrp="1"/>
          </p:cNvSpPr>
          <p:nvPr>
            <p:ph idx="1"/>
          </p:nvPr>
        </p:nvSpPr>
        <p:spPr/>
        <p:txBody>
          <a:bodyPr>
            <a:normAutofit fontScale="92500"/>
          </a:bodyPr>
          <a:lstStyle/>
          <a:p>
            <a:r>
              <a:rPr lang="en-US" dirty="0" smtClean="0"/>
              <a:t>7 Articles</a:t>
            </a:r>
          </a:p>
          <a:p>
            <a:pPr lvl="1"/>
            <a:r>
              <a:rPr lang="en-US" dirty="0" smtClean="0"/>
              <a:t>Articles 1 – 3 define the Branches of government</a:t>
            </a:r>
          </a:p>
          <a:p>
            <a:pPr lvl="1"/>
            <a:r>
              <a:rPr lang="en-US" dirty="0" smtClean="0"/>
              <a:t>Articles 4 and 6 describe various government powers, duties, and limits on powers</a:t>
            </a:r>
          </a:p>
          <a:p>
            <a:pPr lvl="1"/>
            <a:r>
              <a:rPr lang="en-US" dirty="0" smtClean="0"/>
              <a:t>Article 5 describes the process of amendment</a:t>
            </a:r>
          </a:p>
          <a:p>
            <a:pPr lvl="1"/>
            <a:r>
              <a:rPr lang="en-US" dirty="0" smtClean="0"/>
              <a:t>Article 7 describes the requirements for ratification</a:t>
            </a:r>
          </a:p>
          <a:p>
            <a:r>
              <a:rPr lang="en-US" dirty="0" smtClean="0"/>
              <a:t>27 Amendments</a:t>
            </a:r>
          </a:p>
          <a:p>
            <a:pPr lvl="1"/>
            <a:r>
              <a:rPr lang="en-US" dirty="0" smtClean="0"/>
              <a:t>Amendments 1 – 10 comprise the Bill of Rights (and were adopted at the same time as the Constitution)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 Federal Powers</a:t>
            </a:r>
            <a:endParaRPr lang="en-US" dirty="0"/>
          </a:p>
        </p:txBody>
      </p:sp>
      <p:sp>
        <p:nvSpPr>
          <p:cNvPr id="3" name="Content Placeholder 2"/>
          <p:cNvSpPr>
            <a:spLocks noGrp="1"/>
          </p:cNvSpPr>
          <p:nvPr>
            <p:ph idx="1"/>
          </p:nvPr>
        </p:nvSpPr>
        <p:spPr/>
        <p:txBody>
          <a:bodyPr>
            <a:normAutofit/>
          </a:bodyPr>
          <a:lstStyle/>
          <a:p>
            <a:r>
              <a:rPr lang="en-US" dirty="0" smtClean="0"/>
              <a:t>The U.S. Federal System</a:t>
            </a:r>
          </a:p>
          <a:p>
            <a:pPr lvl="1"/>
            <a:r>
              <a:rPr lang="en-US" dirty="0" smtClean="0"/>
              <a:t>Primarily described </a:t>
            </a:r>
            <a:r>
              <a:rPr lang="en-US" dirty="0" smtClean="0"/>
              <a:t>by Articles 1, 2, and 3 of the Federal Constitution</a:t>
            </a:r>
            <a:endParaRPr lang="en-US" dirty="0" smtClean="0"/>
          </a:p>
          <a:p>
            <a:pPr lvl="2"/>
            <a:r>
              <a:rPr lang="en-US" dirty="0" smtClean="0"/>
              <a:t>Article 1:  the Federal Legislature (Congress)</a:t>
            </a:r>
          </a:p>
          <a:p>
            <a:pPr lvl="2"/>
            <a:r>
              <a:rPr lang="en-US" dirty="0" smtClean="0"/>
              <a:t>Article 2:  the Federal Executive (the President)</a:t>
            </a:r>
          </a:p>
          <a:p>
            <a:pPr lvl="2"/>
            <a:r>
              <a:rPr lang="en-US" dirty="0" smtClean="0"/>
              <a:t>Article 3:  the Federal Courts (U.S. Supreme Court, “inferior” courts/tribunals)</a:t>
            </a:r>
          </a:p>
          <a:p>
            <a:pPr lvl="2"/>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Branches of Government</a:t>
            </a:r>
            <a:endParaRPr lang="en-US" dirty="0"/>
          </a:p>
        </p:txBody>
      </p:sp>
      <p:sp>
        <p:nvSpPr>
          <p:cNvPr id="3" name="Content Placeholder 2"/>
          <p:cNvSpPr>
            <a:spLocks noGrp="1"/>
          </p:cNvSpPr>
          <p:nvPr>
            <p:ph idx="1"/>
          </p:nvPr>
        </p:nvSpPr>
        <p:spPr/>
        <p:txBody>
          <a:bodyPr>
            <a:normAutofit/>
          </a:bodyPr>
          <a:lstStyle/>
          <a:p>
            <a:r>
              <a:rPr lang="en-US" dirty="0" smtClean="0"/>
              <a:t>Entities under the U.S. federal system:</a:t>
            </a:r>
          </a:p>
          <a:p>
            <a:pPr lvl="1"/>
            <a:r>
              <a:rPr lang="en-US" dirty="0" smtClean="0"/>
              <a:t>The three Branches of government:</a:t>
            </a:r>
          </a:p>
          <a:p>
            <a:pPr lvl="2"/>
            <a:r>
              <a:rPr lang="en-US" dirty="0" smtClean="0"/>
              <a:t>Article 1:  Legislature (Congress)</a:t>
            </a:r>
          </a:p>
          <a:p>
            <a:pPr lvl="2"/>
            <a:r>
              <a:rPr lang="en-US" dirty="0" smtClean="0"/>
              <a:t>Article 2:  Executive (President and Federal Agencies)</a:t>
            </a:r>
          </a:p>
          <a:p>
            <a:pPr lvl="2"/>
            <a:r>
              <a:rPr lang="en-US" dirty="0" smtClean="0"/>
              <a:t>Article 3:  Judiciary (“Article 3” Courts)</a:t>
            </a:r>
          </a:p>
          <a:p>
            <a:pPr lvl="1"/>
            <a:r>
              <a:rPr lang="en-US" dirty="0" smtClean="0"/>
              <a:t>Individual State governments</a:t>
            </a:r>
          </a:p>
          <a:p>
            <a:r>
              <a:rPr lang="en-US" dirty="0" smtClean="0"/>
              <a:t>U.S. Constitutional Law is about understanding the </a:t>
            </a:r>
            <a:r>
              <a:rPr lang="en-US" u="sng" dirty="0" smtClean="0"/>
              <a:t>relationships among these entities</a:t>
            </a:r>
            <a:r>
              <a:rPr lang="en-US" dirty="0" smtClean="0"/>
              <a:t> and the </a:t>
            </a:r>
            <a:r>
              <a:rPr lang="en-US" u="sng" dirty="0" smtClean="0"/>
              <a:t>limitations on their powers</a:t>
            </a:r>
            <a:endParaRPr lang="en-US" dirty="0" smtClean="0"/>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“Internal Restraint”</a:t>
            </a:r>
            <a:endParaRPr lang="en-US" dirty="0"/>
          </a:p>
        </p:txBody>
      </p:sp>
      <p:sp>
        <p:nvSpPr>
          <p:cNvPr id="3" name="Content Placeholder 2"/>
          <p:cNvSpPr>
            <a:spLocks noGrp="1"/>
          </p:cNvSpPr>
          <p:nvPr>
            <p:ph idx="1"/>
          </p:nvPr>
        </p:nvSpPr>
        <p:spPr/>
        <p:txBody>
          <a:bodyPr>
            <a:normAutofit/>
          </a:bodyPr>
          <a:lstStyle/>
          <a:p>
            <a:r>
              <a:rPr lang="en-US" dirty="0" smtClean="0"/>
              <a:t>A little historical background</a:t>
            </a:r>
          </a:p>
          <a:p>
            <a:r>
              <a:rPr lang="en-US" dirty="0" smtClean="0"/>
              <a:t>From </a:t>
            </a:r>
            <a:r>
              <a:rPr lang="en-US" i="1" dirty="0" smtClean="0"/>
              <a:t>The Federalist</a:t>
            </a:r>
            <a:r>
              <a:rPr lang="en-US" dirty="0" smtClean="0"/>
              <a:t> No. 51:</a:t>
            </a:r>
          </a:p>
          <a:p>
            <a:pPr lvl="1"/>
            <a:r>
              <a:rPr lang="en-US" dirty="0" smtClean="0"/>
              <a:t>“[how] shall we . . . maintain [] the necessary partition of power among the several departments laid down in the Constitution?”</a:t>
            </a:r>
          </a:p>
          <a:p>
            <a:pPr lvl="1"/>
            <a:r>
              <a:rPr lang="en-US" dirty="0" smtClean="0"/>
              <a:t>“by [designing] the interior structure of the government as that its several constituent parts may, by their mutual relations, be the means of keeping each other in their proper places.”</a:t>
            </a:r>
          </a:p>
          <a:p>
            <a:pPr lvl="1"/>
            <a:endParaRPr lang="en-US" dirty="0" smtClean="0"/>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“Internal Restraint”</a:t>
            </a:r>
            <a:endParaRPr lang="en-US" dirty="0"/>
          </a:p>
        </p:txBody>
      </p:sp>
      <p:sp>
        <p:nvSpPr>
          <p:cNvPr id="3" name="Content Placeholder 2"/>
          <p:cNvSpPr>
            <a:spLocks noGrp="1"/>
          </p:cNvSpPr>
          <p:nvPr>
            <p:ph idx="1"/>
          </p:nvPr>
        </p:nvSpPr>
        <p:spPr/>
        <p:txBody>
          <a:bodyPr>
            <a:normAutofit/>
          </a:bodyPr>
          <a:lstStyle/>
          <a:p>
            <a:r>
              <a:rPr lang="en-US" dirty="0" smtClean="0"/>
              <a:t>From </a:t>
            </a:r>
            <a:r>
              <a:rPr lang="en-US" i="1" dirty="0" smtClean="0"/>
              <a:t>The Federalist</a:t>
            </a:r>
            <a:r>
              <a:rPr lang="en-US" dirty="0" smtClean="0"/>
              <a:t> No. 51 (continued):</a:t>
            </a:r>
          </a:p>
          <a:p>
            <a:pPr lvl="1"/>
            <a:r>
              <a:rPr lang="en-US" dirty="0" smtClean="0"/>
              <a:t>“it is evident that each department should have a will of its own”</a:t>
            </a:r>
          </a:p>
          <a:p>
            <a:pPr lvl="1"/>
            <a:r>
              <a:rPr lang="en-US" b="1" dirty="0" smtClean="0"/>
              <a:t>“but the great security against a gradual concentration of the several powers in the same department consists in giving to those who administer each department the necessary constitutional means and personal motives to resist the encroachment of the others.”</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“Internal Restraint”</a:t>
            </a:r>
            <a:endParaRPr lang="en-US" dirty="0"/>
          </a:p>
        </p:txBody>
      </p:sp>
      <p:sp>
        <p:nvSpPr>
          <p:cNvPr id="3" name="Content Placeholder 2"/>
          <p:cNvSpPr>
            <a:spLocks noGrp="1"/>
          </p:cNvSpPr>
          <p:nvPr>
            <p:ph idx="1"/>
          </p:nvPr>
        </p:nvSpPr>
        <p:spPr/>
        <p:txBody>
          <a:bodyPr>
            <a:normAutofit lnSpcReduction="10000"/>
          </a:bodyPr>
          <a:lstStyle/>
          <a:p>
            <a:r>
              <a:rPr lang="en-US" dirty="0" smtClean="0"/>
              <a:t>From </a:t>
            </a:r>
            <a:r>
              <a:rPr lang="en-US" i="1" dirty="0" smtClean="0"/>
              <a:t>The Federalist</a:t>
            </a:r>
            <a:r>
              <a:rPr lang="en-US" dirty="0" smtClean="0"/>
              <a:t> No. 51 (continued):</a:t>
            </a:r>
          </a:p>
          <a:p>
            <a:pPr lvl="1"/>
            <a:r>
              <a:rPr lang="en-US" dirty="0" smtClean="0"/>
              <a:t>“If men were angels, no government would be necessary.  If angels were to govern men, neither external nor internal controls on government would be necessary.”</a:t>
            </a:r>
          </a:p>
          <a:p>
            <a:pPr lvl="1"/>
            <a:r>
              <a:rPr lang="en-US" dirty="0" smtClean="0"/>
              <a:t>“In framing a government [] administered by men over men, the great difficulty lies in this:  </a:t>
            </a:r>
            <a:r>
              <a:rPr lang="en-US" b="1" dirty="0" smtClean="0"/>
              <a:t>you must first enable the government to control the governed; and [then] you must oblige it to control itself.</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 and Balances”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concept of “Checks and Balances”</a:t>
            </a:r>
          </a:p>
          <a:p>
            <a:pPr lvl="1"/>
            <a:r>
              <a:rPr lang="en-US" dirty="0" smtClean="0"/>
              <a:t>Each Branch of government is “set against” each other branch</a:t>
            </a:r>
          </a:p>
          <a:p>
            <a:r>
              <a:rPr lang="en-US" dirty="0" smtClean="0"/>
              <a:t>Examples:</a:t>
            </a:r>
          </a:p>
          <a:p>
            <a:pPr lvl="1"/>
            <a:r>
              <a:rPr lang="en-US" dirty="0" smtClean="0"/>
              <a:t>President </a:t>
            </a:r>
            <a:r>
              <a:rPr lang="en-US" i="1" dirty="0" smtClean="0"/>
              <a:t>appoints</a:t>
            </a:r>
            <a:r>
              <a:rPr lang="en-US" dirty="0" smtClean="0"/>
              <a:t> Judges but the Senate (Legislature)</a:t>
            </a:r>
            <a:r>
              <a:rPr lang="en-US" i="1" dirty="0" smtClean="0"/>
              <a:t> confirms</a:t>
            </a:r>
            <a:r>
              <a:rPr lang="en-US" dirty="0" smtClean="0"/>
              <a:t> the appointments</a:t>
            </a:r>
          </a:p>
          <a:p>
            <a:pPr lvl="1"/>
            <a:r>
              <a:rPr lang="en-US" dirty="0" smtClean="0"/>
              <a:t>President can </a:t>
            </a:r>
            <a:r>
              <a:rPr lang="en-US" i="1" dirty="0" smtClean="0"/>
              <a:t>veto</a:t>
            </a:r>
            <a:r>
              <a:rPr lang="en-US" dirty="0" smtClean="0"/>
              <a:t> legislation, but a super-majority of Congress can </a:t>
            </a:r>
            <a:r>
              <a:rPr lang="en-US" i="1" dirty="0" smtClean="0"/>
              <a:t>override the veto</a:t>
            </a:r>
            <a:endParaRPr lang="en-US" dirty="0" smtClean="0"/>
          </a:p>
          <a:p>
            <a:pPr lvl="1"/>
            <a:r>
              <a:rPr lang="en-US" dirty="0" smtClean="0"/>
              <a:t>The Courts determine </a:t>
            </a:r>
            <a:r>
              <a:rPr lang="en-US" i="1" dirty="0" smtClean="0"/>
              <a:t>what the laws mean </a:t>
            </a:r>
            <a:r>
              <a:rPr lang="en-US" dirty="0" smtClean="0"/>
              <a:t>and if they are </a:t>
            </a:r>
            <a:r>
              <a:rPr lang="en-US" i="1" dirty="0" smtClean="0"/>
              <a:t>valid</a:t>
            </a:r>
            <a:r>
              <a:rPr lang="en-US" dirty="0" smtClean="0"/>
              <a:t> under the Constitution</a:t>
            </a:r>
          </a:p>
          <a:p>
            <a:r>
              <a:rPr lang="en-US" dirty="0" smtClean="0"/>
              <a:t>This is a theory of “internal restraint”</a:t>
            </a:r>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Division of Federal Power</a:t>
            </a:r>
            <a:endParaRPr lang="en-US" dirty="0"/>
          </a:p>
        </p:txBody>
      </p:sp>
      <p:sp>
        <p:nvSpPr>
          <p:cNvPr id="3" name="Content Placeholder 2"/>
          <p:cNvSpPr>
            <a:spLocks noGrp="1"/>
          </p:cNvSpPr>
          <p:nvPr>
            <p:ph idx="1"/>
          </p:nvPr>
        </p:nvSpPr>
        <p:spPr>
          <a:xfrm>
            <a:off x="457200" y="1295400"/>
            <a:ext cx="8229600" cy="838200"/>
          </a:xfrm>
        </p:spPr>
        <p:txBody>
          <a:bodyPr>
            <a:normAutofit fontScale="92500" lnSpcReduction="20000"/>
          </a:bodyPr>
          <a:lstStyle/>
          <a:p>
            <a:r>
              <a:rPr lang="en-US" dirty="0" smtClean="0"/>
              <a:t>Divided among the “three branches” – but what happens when one branch has “too much work”?</a:t>
            </a:r>
            <a:endParaRPr lang="en-US" dirty="0" smtClean="0"/>
          </a:p>
          <a:p>
            <a:pPr lvl="1"/>
            <a:endParaRPr lang="en-US" dirty="0"/>
          </a:p>
        </p:txBody>
      </p:sp>
      <p:sp>
        <p:nvSpPr>
          <p:cNvPr id="7" name="Rectangle 6"/>
          <p:cNvSpPr/>
          <p:nvPr/>
        </p:nvSpPr>
        <p:spPr>
          <a:xfrm>
            <a:off x="1371600" y="3352800"/>
            <a:ext cx="1447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Legislature</a:t>
            </a:r>
          </a:p>
          <a:p>
            <a:pPr algn="ctr"/>
            <a:r>
              <a:rPr lang="en-US" sz="1400" dirty="0" smtClean="0"/>
              <a:t>(Congress)</a:t>
            </a:r>
            <a:endParaRPr lang="en-US" sz="1400" dirty="0"/>
          </a:p>
        </p:txBody>
      </p:sp>
      <p:sp>
        <p:nvSpPr>
          <p:cNvPr id="8" name="Rectangle 7"/>
          <p:cNvSpPr/>
          <p:nvPr/>
        </p:nvSpPr>
        <p:spPr>
          <a:xfrm>
            <a:off x="3810000" y="2209800"/>
            <a:ext cx="1447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Executive</a:t>
            </a:r>
          </a:p>
          <a:p>
            <a:pPr algn="ctr"/>
            <a:r>
              <a:rPr lang="en-US" sz="1400" dirty="0" smtClean="0"/>
              <a:t>(</a:t>
            </a:r>
            <a:r>
              <a:rPr lang="en-US" sz="1400" dirty="0" smtClean="0"/>
              <a:t>President, Cabinet)</a:t>
            </a:r>
            <a:endParaRPr lang="en-US" sz="1400" dirty="0"/>
          </a:p>
        </p:txBody>
      </p:sp>
      <p:sp>
        <p:nvSpPr>
          <p:cNvPr id="9" name="Rectangle 8"/>
          <p:cNvSpPr/>
          <p:nvPr/>
        </p:nvSpPr>
        <p:spPr>
          <a:xfrm>
            <a:off x="6248400" y="3352800"/>
            <a:ext cx="1447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Judiciary</a:t>
            </a:r>
          </a:p>
          <a:p>
            <a:pPr algn="ctr"/>
            <a:r>
              <a:rPr lang="en-US" sz="1400" dirty="0" smtClean="0"/>
              <a:t>(Courts)</a:t>
            </a:r>
            <a:endParaRPr lang="en-US" sz="1400" dirty="0"/>
          </a:p>
        </p:txBody>
      </p:sp>
      <p:sp>
        <p:nvSpPr>
          <p:cNvPr id="10" name="Rectangle 9"/>
          <p:cNvSpPr/>
          <p:nvPr/>
        </p:nvSpPr>
        <p:spPr>
          <a:xfrm>
            <a:off x="3810000" y="5257800"/>
            <a:ext cx="1447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t>The “Administrative State” </a:t>
            </a:r>
          </a:p>
          <a:p>
            <a:pPr algn="ctr"/>
            <a:r>
              <a:rPr lang="en-US" sz="1400" dirty="0" smtClean="0"/>
              <a:t>(Agencies)</a:t>
            </a:r>
            <a:endParaRPr lang="en-US" sz="1400" dirty="0" smtClean="0"/>
          </a:p>
        </p:txBody>
      </p:sp>
      <p:cxnSp>
        <p:nvCxnSpPr>
          <p:cNvPr id="25" name="Shape 24"/>
          <p:cNvCxnSpPr>
            <a:stCxn id="7" idx="0"/>
            <a:endCxn id="8" idx="1"/>
          </p:cNvCxnSpPr>
          <p:nvPr/>
        </p:nvCxnSpPr>
        <p:spPr>
          <a:xfrm rot="5400000" flipH="1" flipV="1">
            <a:off x="2628900" y="2171700"/>
            <a:ext cx="647700" cy="1714500"/>
          </a:xfrm>
          <a:prstGeom prst="bentConnector2">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hape 26"/>
          <p:cNvCxnSpPr>
            <a:stCxn id="8" idx="3"/>
            <a:endCxn id="9" idx="0"/>
          </p:cNvCxnSpPr>
          <p:nvPr/>
        </p:nvCxnSpPr>
        <p:spPr>
          <a:xfrm>
            <a:off x="5257800" y="2705100"/>
            <a:ext cx="1714500" cy="647700"/>
          </a:xfrm>
          <a:prstGeom prst="bentConnector2">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hape 28"/>
          <p:cNvCxnSpPr>
            <a:stCxn id="7" idx="3"/>
          </p:cNvCxnSpPr>
          <p:nvPr/>
        </p:nvCxnSpPr>
        <p:spPr>
          <a:xfrm flipV="1">
            <a:off x="2819400" y="3200400"/>
            <a:ext cx="1524000" cy="647700"/>
          </a:xfrm>
          <a:prstGeom prst="bentConnector3">
            <a:avLst>
              <a:gd name="adj1" fmla="val 99895"/>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hape 30"/>
          <p:cNvCxnSpPr>
            <a:stCxn id="9" idx="1"/>
          </p:cNvCxnSpPr>
          <p:nvPr/>
        </p:nvCxnSpPr>
        <p:spPr>
          <a:xfrm rot="10800000">
            <a:off x="4724400" y="3200400"/>
            <a:ext cx="1524000" cy="647700"/>
          </a:xfrm>
          <a:prstGeom prst="bentConnector3">
            <a:avLst>
              <a:gd name="adj1" fmla="val 99895"/>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Elbow Connector 32"/>
          <p:cNvCxnSpPr/>
          <p:nvPr/>
        </p:nvCxnSpPr>
        <p:spPr>
          <a:xfrm>
            <a:off x="2819400" y="4114800"/>
            <a:ext cx="3429000" cy="12700"/>
          </a:xfrm>
          <a:prstGeom prst="bentConnector3">
            <a:avLst>
              <a:gd name="adj1" fmla="val 50000"/>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7" idx="2"/>
          </p:cNvCxnSpPr>
          <p:nvPr/>
        </p:nvCxnSpPr>
        <p:spPr>
          <a:xfrm>
            <a:off x="2095500" y="4343400"/>
            <a:ext cx="1714500" cy="914400"/>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8" idx="2"/>
            <a:endCxn id="10" idx="0"/>
          </p:cNvCxnSpPr>
          <p:nvPr/>
        </p:nvCxnSpPr>
        <p:spPr>
          <a:xfrm>
            <a:off x="4533900" y="3200400"/>
            <a:ext cx="0" cy="2057400"/>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9" idx="2"/>
          </p:cNvCxnSpPr>
          <p:nvPr/>
        </p:nvCxnSpPr>
        <p:spPr>
          <a:xfrm flipH="1">
            <a:off x="5257800" y="4343400"/>
            <a:ext cx="1714500" cy="914400"/>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Constitutio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Constitutional Law</Template>
  <TotalTime>6693</TotalTime>
  <Words>626</Words>
  <Application>Microsoft Office PowerPoint</Application>
  <PresentationFormat>On-screen Show (4:3)</PresentationFormat>
  <Paragraphs>63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Constitutional Law</vt:lpstr>
      <vt:lpstr>Administrative Law</vt:lpstr>
      <vt:lpstr>The U.S. Constitution</vt:lpstr>
      <vt:lpstr>The U.S. Federal Powers</vt:lpstr>
      <vt:lpstr>Branches of Government</vt:lpstr>
      <vt:lpstr>Theory of “Internal Restraint”</vt:lpstr>
      <vt:lpstr>Theory of “Internal Restraint”</vt:lpstr>
      <vt:lpstr>Theory of “Internal Restraint”</vt:lpstr>
      <vt:lpstr>“Checks and Balances”</vt:lpstr>
      <vt:lpstr>Division of Federal Power</vt:lpstr>
      <vt:lpstr>Limitations on Government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David Thaw</dc:creator>
  <cp:lastModifiedBy>David Thaw</cp:lastModifiedBy>
  <cp:revision>16</cp:revision>
  <dcterms:created xsi:type="dcterms:W3CDTF">2014-06-10T04:03:23Z</dcterms:created>
  <dcterms:modified xsi:type="dcterms:W3CDTF">2014-11-29T01:09:52Z</dcterms:modified>
</cp:coreProperties>
</file>